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1296A-525C-47F7-8A7D-347E06603848}"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30A5A-7961-4E3F-B77D-913228E0A27C}" type="slidenum">
              <a:rPr lang="en-US" smtClean="0"/>
              <a:pPr/>
              <a:t>‹#›</a:t>
            </a:fld>
            <a:endParaRPr lang="en-US"/>
          </a:p>
        </p:txBody>
      </p:sp>
      <p:pic>
        <p:nvPicPr>
          <p:cNvPr id="1026" name="Picture 2" descr="C:\Documents and Settings\jonesp2\Desktop\Graphic1.jpg"/>
          <p:cNvPicPr>
            <a:picLocks noChangeAspect="1" noChangeArrowheads="1"/>
          </p:cNvPicPr>
          <p:nvPr userDrawn="1"/>
        </p:nvPicPr>
        <p:blipFill>
          <a:blip r:embed="rId2" cstate="print"/>
          <a:srcRect/>
          <a:stretch>
            <a:fillRect/>
          </a:stretch>
        </p:blipFill>
        <p:spPr bwMode="auto">
          <a:xfrm>
            <a:off x="0" y="0"/>
            <a:ext cx="9144000" cy="685800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1296A-525C-47F7-8A7D-347E06603848}"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1296A-525C-47F7-8A7D-347E06603848}"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1296A-525C-47F7-8A7D-347E06603848}"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1296A-525C-47F7-8A7D-347E06603848}"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1296A-525C-47F7-8A7D-347E06603848}"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1296A-525C-47F7-8A7D-347E06603848}" type="datetimeFigureOut">
              <a:rPr lang="en-US" smtClean="0"/>
              <a:pPr/>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1296A-525C-47F7-8A7D-347E06603848}" type="datetimeFigureOut">
              <a:rPr lang="en-US" smtClean="0"/>
              <a:pPr/>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1296A-525C-47F7-8A7D-347E06603848}" type="datetimeFigureOut">
              <a:rPr lang="en-US" smtClean="0"/>
              <a:pPr/>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1296A-525C-47F7-8A7D-347E06603848}"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1296A-525C-47F7-8A7D-347E06603848}"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30A5A-7961-4E3F-B77D-913228E0A2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1296A-525C-47F7-8A7D-347E06603848}" type="datetimeFigureOut">
              <a:rPr lang="en-US" smtClean="0"/>
              <a:pPr/>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30A5A-7961-4E3F-B77D-913228E0A2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areerplanning.about.com/library/quiz/career_quizzes/blwriter_quiz.htm" TargetMode="External"/><Relationship Id="rId2" Type="http://schemas.openxmlformats.org/officeDocument/2006/relationships/hyperlink" Target="http://careerplanning.about.com/library/quiz/career_quizzes/blproducer_quiz.htm" TargetMode="External"/><Relationship Id="rId1" Type="http://schemas.openxmlformats.org/officeDocument/2006/relationships/slideLayout" Target="../slideLayouts/slideLayout2.xml"/><Relationship Id="rId5" Type="http://schemas.openxmlformats.org/officeDocument/2006/relationships/hyperlink" Target="http://careerplanning.about.com/library/quiz/career_quizzes/blcompprogrammer_quiz.htm" TargetMode="External"/><Relationship Id="rId4" Type="http://schemas.openxmlformats.org/officeDocument/2006/relationships/hyperlink" Target="http://careerplanning.about.com/library/quiz/career_quizzes/blanimator_quiz.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areerplanning.about.com/library/quiz/career_quizzes/blcomputersupport_quiz.htm" TargetMode="External"/><Relationship Id="rId2" Type="http://schemas.openxmlformats.org/officeDocument/2006/relationships/hyperlink" Target="http://careerplanning.about.com/library/quiz/career_quizzes/blaudioeng_quiz.htm" TargetMode="External"/><Relationship Id="rId1" Type="http://schemas.openxmlformats.org/officeDocument/2006/relationships/slideLayout" Target="../slideLayouts/slideLayout2.xml"/><Relationship Id="rId4" Type="http://schemas.openxmlformats.org/officeDocument/2006/relationships/hyperlink" Target="http://www.voki.com/create.ph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Unit 1</a:t>
            </a:r>
            <a:endParaRPr lang="en-US" dirty="0"/>
          </a:p>
        </p:txBody>
      </p:sp>
      <p:sp>
        <p:nvSpPr>
          <p:cNvPr id="3" name="Subtitle 2"/>
          <p:cNvSpPr>
            <a:spLocks noGrp="1"/>
          </p:cNvSpPr>
          <p:nvPr>
            <p:ph type="subTitle" idx="1"/>
          </p:nvPr>
        </p:nvSpPr>
        <p:spPr>
          <a:xfrm>
            <a:off x="762000" y="3886200"/>
            <a:ext cx="6400800" cy="1752600"/>
          </a:xfrm>
        </p:spPr>
        <p:txBody>
          <a:bodyPr/>
          <a:lstStyle/>
          <a:p>
            <a:pPr algn="l"/>
            <a:r>
              <a:rPr lang="en-US" dirty="0" smtClean="0">
                <a:solidFill>
                  <a:schemeClr val="tx1">
                    <a:lumMod val="95000"/>
                    <a:lumOff val="5000"/>
                  </a:schemeClr>
                </a:solidFill>
              </a:rPr>
              <a:t>Careers</a:t>
            </a:r>
            <a:endParaRPr lang="en-US" dirty="0">
              <a:solidFill>
                <a:schemeClr val="tx1">
                  <a:lumMod val="95000"/>
                  <a:lumOff val="5000"/>
                </a:schemeClr>
              </a:solidFill>
            </a:endParaRPr>
          </a:p>
        </p:txBody>
      </p:sp>
      <p:pic>
        <p:nvPicPr>
          <p:cNvPr id="2050" name="Picture 2" descr="Graphic1"/>
          <p:cNvPicPr>
            <a:picLocks noChangeAspect="1" noChangeArrowheads="1"/>
          </p:cNvPicPr>
          <p:nvPr/>
        </p:nvPicPr>
        <p:blipFill>
          <a:blip r:embed="rId2" cstate="print"/>
          <a:srcRect/>
          <a:stretch>
            <a:fillRect/>
          </a:stretch>
        </p:blipFill>
        <p:spPr bwMode="auto">
          <a:xfrm>
            <a:off x="3733800" y="1219200"/>
            <a:ext cx="4495800" cy="4495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Character Artists and </a:t>
            </a:r>
            <a:r>
              <a:rPr lang="en-US" b="1" dirty="0" smtClean="0"/>
              <a:t>Animators</a:t>
            </a:r>
            <a:endParaRPr lang="en-US" dirty="0"/>
          </a:p>
        </p:txBody>
      </p:sp>
      <p:sp>
        <p:nvSpPr>
          <p:cNvPr id="5" name="Content Placeholder 4"/>
          <p:cNvSpPr>
            <a:spLocks noGrp="1"/>
          </p:cNvSpPr>
          <p:nvPr>
            <p:ph idx="1"/>
          </p:nvPr>
        </p:nvSpPr>
        <p:spPr>
          <a:xfrm>
            <a:off x="457200" y="1600200"/>
            <a:ext cx="3505200" cy="4525963"/>
          </a:xfrm>
        </p:spPr>
        <p:txBody>
          <a:bodyPr>
            <a:normAutofit/>
          </a:bodyPr>
          <a:lstStyle/>
          <a:p>
            <a:pPr lvl="0"/>
            <a:r>
              <a:rPr lang="en-US" b="1" dirty="0"/>
              <a:t>Try this quiz </a:t>
            </a:r>
            <a:r>
              <a:rPr lang="en-US" dirty="0"/>
              <a:t>http://careerplanning.about.com/library/quiz/career_quizzes/blanimator_quiz.htm</a:t>
            </a:r>
          </a:p>
          <a:p>
            <a:pPr>
              <a:buNone/>
            </a:pPr>
            <a:endParaRPr lang="en-US" dirty="0"/>
          </a:p>
        </p:txBody>
      </p:sp>
      <p:pic>
        <p:nvPicPr>
          <p:cNvPr id="6" name="Picture 5" descr="building materials max.jpg"/>
          <p:cNvPicPr>
            <a:picLocks noChangeAspect="1"/>
          </p:cNvPicPr>
          <p:nvPr/>
        </p:nvPicPr>
        <p:blipFill>
          <a:blip r:embed="rId2" cstate="print"/>
          <a:stretch>
            <a:fillRect/>
          </a:stretch>
        </p:blipFill>
        <p:spPr>
          <a:xfrm>
            <a:off x="4495800" y="1676399"/>
            <a:ext cx="4178300" cy="36997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Level </a:t>
            </a:r>
            <a:r>
              <a:rPr lang="en-US" b="1" dirty="0" smtClean="0"/>
              <a:t>Designers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Job description</a:t>
            </a:r>
            <a:r>
              <a:rPr lang="en-US" dirty="0"/>
              <a:t>. Level Designers create </a:t>
            </a:r>
            <a:r>
              <a:rPr lang="en-US" dirty="0" smtClean="0"/>
              <a:t>the </a:t>
            </a:r>
            <a:r>
              <a:rPr lang="en-US" dirty="0"/>
              <a:t>interactive architecture (both constructed buildings and natural terrain).  </a:t>
            </a:r>
            <a:r>
              <a:rPr lang="en-US" dirty="0" smtClean="0"/>
              <a:t>Also design </a:t>
            </a:r>
            <a:r>
              <a:rPr lang="en-US" dirty="0"/>
              <a:t>all the specific </a:t>
            </a:r>
            <a:r>
              <a:rPr lang="en-US" dirty="0" err="1" smtClean="0"/>
              <a:t>gameplay</a:t>
            </a:r>
            <a:r>
              <a:rPr lang="en-US" dirty="0" smtClean="0"/>
              <a:t>,  including </a:t>
            </a:r>
            <a:r>
              <a:rPr lang="en-US" dirty="0"/>
              <a:t>scripting enemy goals, skills, and behavior. The term "level" refers to specific areas within the game as well as milestones that the gamer can reach. </a:t>
            </a:r>
            <a:r>
              <a:rPr lang="en-US" dirty="0" smtClean="0"/>
              <a:t>The </a:t>
            </a:r>
            <a:r>
              <a:rPr lang="en-US" dirty="0"/>
              <a:t>levels build upon the skills that the gamer has developed while offering enough difference to give the game variety and complexity.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Level </a:t>
            </a:r>
            <a:r>
              <a:rPr lang="en-US" b="1" dirty="0" smtClean="0"/>
              <a:t>Designers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Educational Requirements.</a:t>
            </a:r>
            <a:r>
              <a:rPr lang="en-US" dirty="0"/>
              <a:t> No degree is necessary, but most people working in this field have degrees in computer science and design. 3D modeling and animation skills are a must along with an understanding of the natural world.</a:t>
            </a:r>
          </a:p>
          <a:p>
            <a:pPr lvl="0"/>
            <a:r>
              <a:rPr lang="en-US" b="1" dirty="0"/>
              <a:t>Skills necessary </a:t>
            </a:r>
            <a:endParaRPr lang="en-US" dirty="0"/>
          </a:p>
          <a:p>
            <a:pPr lvl="1"/>
            <a:r>
              <a:rPr lang="en-US" dirty="0"/>
              <a:t>Knowledge of programming languages such as C++</a:t>
            </a:r>
          </a:p>
          <a:p>
            <a:pPr lvl="1"/>
            <a:r>
              <a:rPr lang="en-US" dirty="0"/>
              <a:t>Knowledge of sociology, biology, and physics for realistic looking levels</a:t>
            </a:r>
          </a:p>
          <a:p>
            <a:pPr lvl="1"/>
            <a:r>
              <a:rPr lang="en-US" dirty="0"/>
              <a:t>Animation or computer graphics skills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Level </a:t>
            </a:r>
            <a:r>
              <a:rPr lang="en-US" b="1" dirty="0" smtClean="0"/>
              <a:t>Designers</a:t>
            </a:r>
            <a:endParaRPr lang="en-US" dirty="0"/>
          </a:p>
        </p:txBody>
      </p:sp>
      <p:sp>
        <p:nvSpPr>
          <p:cNvPr id="3" name="Content Placeholder 2"/>
          <p:cNvSpPr>
            <a:spLocks noGrp="1"/>
          </p:cNvSpPr>
          <p:nvPr>
            <p:ph idx="1"/>
          </p:nvPr>
        </p:nvSpPr>
        <p:spPr>
          <a:xfrm>
            <a:off x="457200" y="1600200"/>
            <a:ext cx="4343400" cy="4525963"/>
          </a:xfrm>
        </p:spPr>
        <p:txBody>
          <a:bodyPr>
            <a:normAutofit lnSpcReduction="10000"/>
          </a:bodyPr>
          <a:lstStyle/>
          <a:p>
            <a:pPr lvl="0"/>
            <a:r>
              <a:rPr lang="en-US" b="1" dirty="0"/>
              <a:t>Typical Day</a:t>
            </a:r>
            <a:endParaRPr lang="en-US" dirty="0"/>
          </a:p>
          <a:p>
            <a:pPr lvl="1"/>
            <a:r>
              <a:rPr lang="en-US" dirty="0"/>
              <a:t>Creating and sketching different levels</a:t>
            </a:r>
          </a:p>
          <a:p>
            <a:pPr lvl="1"/>
            <a:r>
              <a:rPr lang="en-US" dirty="0"/>
              <a:t>Student image </a:t>
            </a:r>
          </a:p>
          <a:p>
            <a:pPr lvl="1"/>
            <a:r>
              <a:rPr lang="en-US" dirty="0"/>
              <a:t>Using programming to attain the correct look and feel of the level</a:t>
            </a:r>
          </a:p>
          <a:p>
            <a:pPr lvl="1"/>
            <a:r>
              <a:rPr lang="en-US" dirty="0"/>
              <a:t>Working with a team </a:t>
            </a:r>
          </a:p>
          <a:p>
            <a:pPr lvl="1"/>
            <a:r>
              <a:rPr lang="en-US" dirty="0"/>
              <a:t>Debugging and fixing issues in the game</a:t>
            </a:r>
          </a:p>
          <a:p>
            <a:pPr>
              <a:buNone/>
            </a:pPr>
            <a:endParaRPr lang="en-US" dirty="0"/>
          </a:p>
        </p:txBody>
      </p:sp>
      <p:pic>
        <p:nvPicPr>
          <p:cNvPr id="21506" name="Picture 2" descr="Cat game butt"/>
          <p:cNvPicPr>
            <a:picLocks noChangeAspect="1" noChangeArrowheads="1"/>
          </p:cNvPicPr>
          <p:nvPr/>
        </p:nvPicPr>
        <p:blipFill>
          <a:blip r:embed="rId2" cstate="print"/>
          <a:srcRect/>
          <a:stretch>
            <a:fillRect/>
          </a:stretch>
        </p:blipFill>
        <p:spPr bwMode="auto">
          <a:xfrm>
            <a:off x="4876800" y="1981200"/>
            <a:ext cx="3912302" cy="3657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Programmers</a:t>
            </a:r>
            <a:endParaRPr lang="en-US" dirty="0"/>
          </a:p>
        </p:txBody>
      </p:sp>
      <p:sp>
        <p:nvSpPr>
          <p:cNvPr id="3" name="Content Placeholder 2"/>
          <p:cNvSpPr>
            <a:spLocks noGrp="1"/>
          </p:cNvSpPr>
          <p:nvPr>
            <p:ph idx="1"/>
          </p:nvPr>
        </p:nvSpPr>
        <p:spPr>
          <a:xfrm>
            <a:off x="457200" y="1600200"/>
            <a:ext cx="4800600" cy="4953000"/>
          </a:xfrm>
        </p:spPr>
        <p:txBody>
          <a:bodyPr>
            <a:normAutofit fontScale="92500" lnSpcReduction="10000"/>
          </a:bodyPr>
          <a:lstStyle/>
          <a:p>
            <a:pPr lvl="0"/>
            <a:r>
              <a:rPr lang="en-US" sz="2700" b="1" dirty="0" smtClean="0"/>
              <a:t>Job description</a:t>
            </a:r>
            <a:r>
              <a:rPr lang="en-US" sz="2700" dirty="0" smtClean="0"/>
              <a:t>. Programmers work on the video game engine, AI, and make the game run using C++ programming language or other languages. They are also responsible for generating the code of the game.  </a:t>
            </a:r>
          </a:p>
          <a:p>
            <a:pPr lvl="0"/>
            <a:r>
              <a:rPr lang="en-US" sz="2700" b="1" dirty="0" smtClean="0"/>
              <a:t>Educational Requirements.</a:t>
            </a:r>
            <a:r>
              <a:rPr lang="en-US" sz="2700" dirty="0" smtClean="0"/>
              <a:t> Programmers need a bachelor's or master's degree in computer science, mathematics, information systems, or video game production. </a:t>
            </a:r>
          </a:p>
          <a:p>
            <a:pPr>
              <a:buNone/>
            </a:pPr>
            <a:endParaRPr lang="en-US" dirty="0"/>
          </a:p>
        </p:txBody>
      </p:sp>
      <p:pic>
        <p:nvPicPr>
          <p:cNvPr id="1026" name="Picture 2" descr="desk,diagrams,flowchart,fotolia,laptop computers,pens,presentations,programmers,smiling,web design,writings"/>
          <p:cNvPicPr>
            <a:picLocks noChangeAspect="1" noChangeArrowheads="1"/>
          </p:cNvPicPr>
          <p:nvPr/>
        </p:nvPicPr>
        <p:blipFill>
          <a:blip r:embed="rId2" cstate="print"/>
          <a:srcRect/>
          <a:stretch>
            <a:fillRect/>
          </a:stretch>
        </p:blipFill>
        <p:spPr bwMode="auto">
          <a:xfrm>
            <a:off x="5410200" y="1905000"/>
            <a:ext cx="3352800" cy="33527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Programmers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lvl="0"/>
            <a:r>
              <a:rPr lang="en-US" sz="2500" b="1" dirty="0" smtClean="0"/>
              <a:t>Skills necessary</a:t>
            </a:r>
            <a:endParaRPr lang="en-US" sz="2500" dirty="0" smtClean="0"/>
          </a:p>
          <a:p>
            <a:pPr lvl="1"/>
            <a:r>
              <a:rPr lang="en-US" sz="2500" dirty="0" smtClean="0"/>
              <a:t>Programming skills, Knowledge of object-oriented languages and tools such as C++ and Java, Working as a team, Debugging programming issues</a:t>
            </a:r>
          </a:p>
          <a:p>
            <a:pPr lvl="0"/>
            <a:r>
              <a:rPr lang="en-US" sz="2500" b="1" dirty="0" smtClean="0"/>
              <a:t>Typical Day</a:t>
            </a:r>
            <a:endParaRPr lang="en-US" sz="2500" dirty="0" smtClean="0"/>
          </a:p>
          <a:p>
            <a:pPr lvl="1"/>
            <a:r>
              <a:rPr lang="en-US" sz="2500" dirty="0" smtClean="0"/>
              <a:t>Correcting errors by making appropriate changes and rechecking the programming </a:t>
            </a:r>
          </a:p>
          <a:p>
            <a:pPr lvl="1"/>
            <a:r>
              <a:rPr lang="en-US" sz="2500" dirty="0" smtClean="0"/>
              <a:t>Conducting trial runs of the programs and software </a:t>
            </a:r>
          </a:p>
          <a:p>
            <a:pPr lvl="1"/>
            <a:r>
              <a:rPr lang="en-US" sz="2500" dirty="0" smtClean="0"/>
              <a:t>Writing code for desired actions</a:t>
            </a:r>
          </a:p>
          <a:p>
            <a:pPr lvl="1"/>
            <a:r>
              <a:rPr lang="en-US" sz="2500" dirty="0" smtClean="0"/>
              <a:t>Consulting with the team to clarify intent, identify problems, and suggest changes</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Programmers</a:t>
            </a:r>
            <a:endParaRPr lang="en-US" dirty="0"/>
          </a:p>
        </p:txBody>
      </p:sp>
      <p:sp>
        <p:nvSpPr>
          <p:cNvPr id="3" name="Content Placeholder 2"/>
          <p:cNvSpPr>
            <a:spLocks noGrp="1"/>
          </p:cNvSpPr>
          <p:nvPr>
            <p:ph idx="1"/>
          </p:nvPr>
        </p:nvSpPr>
        <p:spPr>
          <a:xfrm>
            <a:off x="457200" y="1600200"/>
            <a:ext cx="3886200" cy="4953000"/>
          </a:xfrm>
        </p:spPr>
        <p:txBody>
          <a:bodyPr>
            <a:normAutofit/>
          </a:bodyPr>
          <a:lstStyle/>
          <a:p>
            <a:pPr lvl="0"/>
            <a:r>
              <a:rPr lang="en-US" sz="2800" b="1" dirty="0" smtClean="0"/>
              <a:t>Try this quiz </a:t>
            </a:r>
            <a:r>
              <a:rPr lang="en-US" sz="2800" dirty="0" smtClean="0"/>
              <a:t>http://careerplanning.about.com/library/quiz/career_quizzes/blcompprogrammer_quiz.htm</a:t>
            </a:r>
          </a:p>
          <a:p>
            <a:pPr>
              <a:buNone/>
            </a:pPr>
            <a:endParaRPr lang="en-US" dirty="0"/>
          </a:p>
        </p:txBody>
      </p:sp>
      <p:pic>
        <p:nvPicPr>
          <p:cNvPr id="27650" name="Picture 2" descr="computers operators,males,men,office,people,people at work,persons,programmers,workers"/>
          <p:cNvPicPr>
            <a:picLocks noChangeAspect="1" noChangeArrowheads="1"/>
          </p:cNvPicPr>
          <p:nvPr/>
        </p:nvPicPr>
        <p:blipFill>
          <a:blip r:embed="rId2" cstate="print"/>
          <a:srcRect/>
          <a:stretch>
            <a:fillRect/>
          </a:stretch>
        </p:blipFill>
        <p:spPr bwMode="auto">
          <a:xfrm>
            <a:off x="4572000" y="1524000"/>
            <a:ext cx="3990975" cy="399097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Sound/Audio Designers</a:t>
            </a:r>
            <a:endParaRPr lang="en-US" dirty="0"/>
          </a:p>
        </p:txBody>
      </p:sp>
      <p:sp>
        <p:nvSpPr>
          <p:cNvPr id="3" name="Content Placeholder 2"/>
          <p:cNvSpPr>
            <a:spLocks noGrp="1"/>
          </p:cNvSpPr>
          <p:nvPr>
            <p:ph idx="1"/>
          </p:nvPr>
        </p:nvSpPr>
        <p:spPr>
          <a:xfrm>
            <a:off x="457200" y="1600200"/>
            <a:ext cx="4495800" cy="4953000"/>
          </a:xfrm>
        </p:spPr>
        <p:txBody>
          <a:bodyPr>
            <a:normAutofit/>
          </a:bodyPr>
          <a:lstStyle/>
          <a:p>
            <a:pPr lvl="0"/>
            <a:r>
              <a:rPr lang="en-US" sz="2500" b="1" dirty="0" smtClean="0"/>
              <a:t>Job description</a:t>
            </a:r>
            <a:r>
              <a:rPr lang="en-US" sz="2500" dirty="0" smtClean="0"/>
              <a:t>. Sound designers produce sound effects and music playing in a game.  Sometimes games require original songs or translate instrumental music to a digital format. Machinery and equipment to record, synchronize, mix or reproduce music, voices, or sound effects are used. </a:t>
            </a:r>
          </a:p>
        </p:txBody>
      </p:sp>
      <p:pic>
        <p:nvPicPr>
          <p:cNvPr id="1026" name="Picture 2" descr="sound"/>
          <p:cNvPicPr>
            <a:picLocks noChangeAspect="1" noChangeArrowheads="1"/>
          </p:cNvPicPr>
          <p:nvPr/>
        </p:nvPicPr>
        <p:blipFill>
          <a:blip r:embed="rId2" cstate="print"/>
          <a:srcRect/>
          <a:stretch>
            <a:fillRect/>
          </a:stretch>
        </p:blipFill>
        <p:spPr bwMode="auto">
          <a:xfrm>
            <a:off x="5196063" y="1981200"/>
            <a:ext cx="3640331" cy="2819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Sound/Audio Designers</a:t>
            </a:r>
            <a:endParaRPr lang="en-US" dirty="0"/>
          </a:p>
        </p:txBody>
      </p:sp>
      <p:sp>
        <p:nvSpPr>
          <p:cNvPr id="3" name="Content Placeholder 2"/>
          <p:cNvSpPr>
            <a:spLocks noGrp="1"/>
          </p:cNvSpPr>
          <p:nvPr>
            <p:ph idx="1"/>
          </p:nvPr>
        </p:nvSpPr>
        <p:spPr>
          <a:xfrm>
            <a:off x="457200" y="1600200"/>
            <a:ext cx="5410200" cy="4953000"/>
          </a:xfrm>
        </p:spPr>
        <p:txBody>
          <a:bodyPr>
            <a:normAutofit/>
          </a:bodyPr>
          <a:lstStyle/>
          <a:p>
            <a:pPr lvl="0"/>
            <a:r>
              <a:rPr lang="en-US" sz="2500" b="1" dirty="0" smtClean="0"/>
              <a:t>Educational Requirements.</a:t>
            </a:r>
            <a:r>
              <a:rPr lang="en-US" sz="2500" dirty="0" smtClean="0"/>
              <a:t> To become an audio engineer one can attend a vocational program that usually lasts about a year. Persons who choose this area of study may take courses in music, computer science and electrical engineering. </a:t>
            </a:r>
          </a:p>
          <a:p>
            <a:pPr lvl="0"/>
            <a:r>
              <a:rPr lang="en-US" sz="2500" b="1" dirty="0" smtClean="0"/>
              <a:t>Skills necessary </a:t>
            </a:r>
            <a:endParaRPr lang="en-US" sz="2500" dirty="0" smtClean="0"/>
          </a:p>
          <a:p>
            <a:pPr lvl="1"/>
            <a:r>
              <a:rPr lang="en-US" sz="2500" dirty="0" smtClean="0"/>
              <a:t>computer music, sound recording, orchestration and harmony , Working as a team, Debugging sound effect issues</a:t>
            </a:r>
          </a:p>
          <a:p>
            <a:pPr lvl="0"/>
            <a:endParaRPr lang="en-US" sz="2500" dirty="0" smtClean="0"/>
          </a:p>
          <a:p>
            <a:pPr lvl="0"/>
            <a:endParaRPr lang="en-US" sz="2500" dirty="0" smtClean="0"/>
          </a:p>
        </p:txBody>
      </p:sp>
      <p:pic>
        <p:nvPicPr>
          <p:cNvPr id="2051" name="Picture 3" descr="C:\Documents and Settings\jonesp2\Local Settings\Temporary Internet Files\Content.IE5\UIJ0FG88\MP900387812[1].jpg"/>
          <p:cNvPicPr>
            <a:picLocks noChangeAspect="1" noChangeArrowheads="1"/>
          </p:cNvPicPr>
          <p:nvPr/>
        </p:nvPicPr>
        <p:blipFill>
          <a:blip r:embed="rId2" cstate="print"/>
          <a:srcRect/>
          <a:stretch>
            <a:fillRect/>
          </a:stretch>
        </p:blipFill>
        <p:spPr bwMode="auto">
          <a:xfrm>
            <a:off x="6019800" y="1752600"/>
            <a:ext cx="2609850" cy="3962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Sound/Audio Designers</a:t>
            </a:r>
            <a:endParaRPr lang="en-US" dirty="0"/>
          </a:p>
        </p:txBody>
      </p:sp>
      <p:sp>
        <p:nvSpPr>
          <p:cNvPr id="3" name="Content Placeholder 2"/>
          <p:cNvSpPr>
            <a:spLocks noGrp="1"/>
          </p:cNvSpPr>
          <p:nvPr>
            <p:ph idx="1"/>
          </p:nvPr>
        </p:nvSpPr>
        <p:spPr>
          <a:xfrm>
            <a:off x="457200" y="1600200"/>
            <a:ext cx="7848600" cy="4953000"/>
          </a:xfrm>
        </p:spPr>
        <p:txBody>
          <a:bodyPr>
            <a:normAutofit fontScale="85000" lnSpcReduction="20000"/>
          </a:bodyPr>
          <a:lstStyle/>
          <a:p>
            <a:pPr lvl="0"/>
            <a:r>
              <a:rPr lang="en-US" sz="2900" b="1" dirty="0" smtClean="0"/>
              <a:t>Typical Day</a:t>
            </a:r>
            <a:endParaRPr lang="en-US" sz="2900" dirty="0" smtClean="0"/>
          </a:p>
          <a:p>
            <a:pPr lvl="1"/>
            <a:r>
              <a:rPr lang="en-US" sz="2900" dirty="0" smtClean="0"/>
              <a:t>Working with producers, programmers, and others to determine the desired sound for a game.</a:t>
            </a:r>
          </a:p>
          <a:p>
            <a:pPr lvl="1"/>
            <a:r>
              <a:rPr lang="en-US" sz="2900" dirty="0" smtClean="0"/>
              <a:t>Setting up, testing and adjusting recording equipment for recording sessions and sound creations.</a:t>
            </a:r>
          </a:p>
          <a:p>
            <a:pPr lvl="1"/>
            <a:r>
              <a:rPr lang="en-US" sz="2900" dirty="0" smtClean="0"/>
              <a:t>Mixing and editing voices, music, and taped sound effects for game levels.</a:t>
            </a:r>
          </a:p>
          <a:p>
            <a:pPr lvl="1"/>
            <a:r>
              <a:rPr lang="en-US" sz="2900" dirty="0" smtClean="0"/>
              <a:t>Synchronizing and equalizing prerecorded dialogue, music, and sound effects with visual action of characters motion.</a:t>
            </a:r>
          </a:p>
          <a:p>
            <a:pPr lvl="1">
              <a:buNone/>
            </a:pPr>
            <a:r>
              <a:rPr lang="en-US" sz="2900" b="1" dirty="0" smtClean="0"/>
              <a:t>Try this quiz </a:t>
            </a:r>
            <a:r>
              <a:rPr lang="en-US" sz="2900" dirty="0" smtClean="0"/>
              <a:t>http://careerplanning.about.com/library/quiz/career_quizzes/blaudioeng_quiz.htm</a:t>
            </a:r>
          </a:p>
          <a:p>
            <a:pPr lvl="1">
              <a:buNone/>
            </a:pPr>
            <a:endParaRPr lang="en-US" dirty="0" smtClean="0"/>
          </a:p>
          <a:p>
            <a:pPr lvl="0"/>
            <a:endParaRPr lang="en-US" sz="25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772400" cy="1362075"/>
          </a:xfrm>
        </p:spPr>
        <p:txBody>
          <a:bodyPr/>
          <a:lstStyle/>
          <a:p>
            <a:pPr algn="ctr"/>
            <a:r>
              <a:rPr lang="en-US" dirty="0" smtClean="0"/>
              <a:t>Career Paths in Game Design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Support Specialist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900" b="1" dirty="0" smtClean="0"/>
              <a:t>Job description</a:t>
            </a:r>
            <a:r>
              <a:rPr lang="en-US" sz="2900" dirty="0" smtClean="0"/>
              <a:t>. A computer support specialist assists users who are having problems with software, computers or peripherals of the game or design of the game. Computer support specialists may also be known as technical support. They can provide help over the phone, or via online chat or email.</a:t>
            </a:r>
          </a:p>
          <a:p>
            <a:pPr lvl="0"/>
            <a:r>
              <a:rPr lang="en-US" sz="2900" b="1" dirty="0" smtClean="0"/>
              <a:t>Educational Requirements.</a:t>
            </a:r>
            <a:r>
              <a:rPr lang="en-US" sz="2900" dirty="0" smtClean="0"/>
              <a:t> Some game cells will only hire computer support specialists who have earned a bachelor's degree in computer science or a related area, while other cells prefer those with an associate's degree or relevant experience and certifications.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Support Specialist</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lvl="0"/>
            <a:r>
              <a:rPr lang="en-US" sz="3600" b="1" dirty="0" smtClean="0"/>
              <a:t>Skills necessary </a:t>
            </a:r>
            <a:endParaRPr lang="en-US" sz="3600" dirty="0" smtClean="0"/>
          </a:p>
          <a:p>
            <a:pPr lvl="1"/>
            <a:r>
              <a:rPr lang="en-US" sz="3600" dirty="0" smtClean="0"/>
              <a:t>Problem solving skills, Communication skills, Working as a team, Debugging computer hardware and software problems</a:t>
            </a:r>
          </a:p>
          <a:p>
            <a:pPr lvl="0"/>
            <a:r>
              <a:rPr lang="en-US" sz="3600" b="1" dirty="0" smtClean="0"/>
              <a:t>Typical Day</a:t>
            </a:r>
            <a:endParaRPr lang="en-US" sz="3600" dirty="0" smtClean="0"/>
          </a:p>
          <a:p>
            <a:pPr lvl="1"/>
            <a:r>
              <a:rPr lang="en-US" sz="3600" dirty="0" smtClean="0"/>
              <a:t>Overseeing the daily performance of computers and software to verify correct operations and detect errors.</a:t>
            </a:r>
          </a:p>
          <a:p>
            <a:pPr lvl="1"/>
            <a:r>
              <a:rPr lang="en-US" sz="3600" dirty="0" smtClean="0"/>
              <a:t>Answering user questions regarding software or hardware.</a:t>
            </a:r>
          </a:p>
          <a:p>
            <a:pPr lvl="1"/>
            <a:r>
              <a:rPr lang="en-US" sz="3600" dirty="0" smtClean="0"/>
              <a:t>Setting up equipment including proper installation of cables, operating systems, or appropriate software.</a:t>
            </a:r>
          </a:p>
          <a:p>
            <a:pPr lvl="1"/>
            <a:r>
              <a:rPr lang="en-US" sz="3600" dirty="0" smtClean="0"/>
              <a:t>Maintaining records of daily data communication, problems and actions taken, or installation activities.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Support Specialist</a:t>
            </a:r>
            <a:endParaRPr lang="en-US" dirty="0"/>
          </a:p>
        </p:txBody>
      </p:sp>
      <p:sp>
        <p:nvSpPr>
          <p:cNvPr id="3" name="Content Placeholder 2"/>
          <p:cNvSpPr>
            <a:spLocks noGrp="1"/>
          </p:cNvSpPr>
          <p:nvPr>
            <p:ph idx="1"/>
          </p:nvPr>
        </p:nvSpPr>
        <p:spPr>
          <a:xfrm>
            <a:off x="457200" y="1600200"/>
            <a:ext cx="3505200" cy="4724400"/>
          </a:xfrm>
        </p:spPr>
        <p:txBody>
          <a:bodyPr>
            <a:normAutofit/>
          </a:bodyPr>
          <a:lstStyle/>
          <a:p>
            <a:r>
              <a:rPr lang="en-US" sz="2800" b="1" dirty="0" smtClean="0"/>
              <a:t>Try this quiz</a:t>
            </a:r>
            <a:endParaRPr lang="en-US" sz="2800" dirty="0" smtClean="0"/>
          </a:p>
          <a:p>
            <a:pPr>
              <a:buNone/>
            </a:pPr>
            <a:r>
              <a:rPr lang="en-US" sz="2800" dirty="0" smtClean="0"/>
              <a:t>http://careerplanning.about.com/library/quiz/career_quizzes/blcomputersupport_quiz.htm</a:t>
            </a:r>
          </a:p>
          <a:p>
            <a:pPr>
              <a:buNone/>
            </a:pPr>
            <a:endParaRPr lang="en-US" dirty="0"/>
          </a:p>
        </p:txBody>
      </p:sp>
      <p:pic>
        <p:nvPicPr>
          <p:cNvPr id="32770" name="Picture 2" descr="C:\Documents and Settings\jonesp2\Local Settings\Temporary Internet Files\Content.IE5\UIJ0FG88\MP900438865[1].jpg"/>
          <p:cNvPicPr>
            <a:picLocks noChangeAspect="1" noChangeArrowheads="1"/>
          </p:cNvPicPr>
          <p:nvPr/>
        </p:nvPicPr>
        <p:blipFill>
          <a:blip r:embed="rId2" cstate="print"/>
          <a:srcRect/>
          <a:stretch>
            <a:fillRect/>
          </a:stretch>
        </p:blipFill>
        <p:spPr bwMode="auto">
          <a:xfrm>
            <a:off x="4952999" y="1676400"/>
            <a:ext cx="3737505" cy="3733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Professional Tester</a:t>
            </a:r>
            <a:endParaRPr lang="en-US" dirty="0"/>
          </a:p>
        </p:txBody>
      </p:sp>
      <p:sp>
        <p:nvSpPr>
          <p:cNvPr id="3" name="Content Placeholder 2"/>
          <p:cNvSpPr>
            <a:spLocks noGrp="1"/>
          </p:cNvSpPr>
          <p:nvPr>
            <p:ph idx="1"/>
          </p:nvPr>
        </p:nvSpPr>
        <p:spPr/>
        <p:txBody>
          <a:bodyPr>
            <a:normAutofit fontScale="92500"/>
          </a:bodyPr>
          <a:lstStyle/>
          <a:p>
            <a:pPr lvl="0"/>
            <a:r>
              <a:rPr lang="en-US" b="1" dirty="0" smtClean="0"/>
              <a:t>Job description</a:t>
            </a:r>
            <a:r>
              <a:rPr lang="en-US" dirty="0" smtClean="0"/>
              <a:t>. A video game tester puts in long hours to find bugs and other potential problems with a game. Many testers use this opportunity to get into video game design field.</a:t>
            </a:r>
          </a:p>
          <a:p>
            <a:pPr lvl="0"/>
            <a:r>
              <a:rPr lang="en-US" b="1" dirty="0" smtClean="0"/>
              <a:t>Educational Requirements.</a:t>
            </a:r>
            <a:r>
              <a:rPr lang="en-US" dirty="0" smtClean="0"/>
              <a:t> Video game testers don't need any specific educational background, but there is a lot of competition for these jobs.  Thus you may need to demonstrate expertise with specific games or gaming platforms.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Professional Tester</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Skills necessary </a:t>
            </a:r>
            <a:endParaRPr lang="en-US" dirty="0" smtClean="0"/>
          </a:p>
          <a:p>
            <a:pPr lvl="1"/>
            <a:r>
              <a:rPr lang="en-US" dirty="0" smtClean="0"/>
              <a:t>Problem solving skills</a:t>
            </a:r>
          </a:p>
          <a:p>
            <a:pPr lvl="1"/>
            <a:r>
              <a:rPr lang="en-US" dirty="0" smtClean="0"/>
              <a:t>Good game playing skills</a:t>
            </a:r>
          </a:p>
          <a:p>
            <a:pPr lvl="1"/>
            <a:r>
              <a:rPr lang="en-US" dirty="0" smtClean="0"/>
              <a:t>Communication skills</a:t>
            </a:r>
          </a:p>
          <a:p>
            <a:pPr lvl="1"/>
            <a:r>
              <a:rPr lang="en-US" dirty="0" smtClean="0"/>
              <a:t>Knowledge of many </a:t>
            </a:r>
            <a:r>
              <a:rPr lang="en-US" smtClean="0"/>
              <a:t>game platforms</a:t>
            </a:r>
            <a:endParaRPr lang="en-US" dirty="0" smtClean="0"/>
          </a:p>
          <a:p>
            <a:pPr lvl="0"/>
            <a:r>
              <a:rPr lang="en-US" b="1" dirty="0" smtClean="0"/>
              <a:t>Typical Day</a:t>
            </a:r>
            <a:endParaRPr lang="en-US" dirty="0" smtClean="0"/>
          </a:p>
          <a:p>
            <a:pPr lvl="1"/>
            <a:r>
              <a:rPr lang="en-US" dirty="0" smtClean="0"/>
              <a:t>Play the video game offering feedback and reporting any bugs that have gone unnoticed throughout the development process.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201.11 </a:t>
            </a:r>
            <a:endParaRPr lang="en-US" dirty="0"/>
          </a:p>
        </p:txBody>
      </p:sp>
      <p:sp>
        <p:nvSpPr>
          <p:cNvPr id="3" name="Content Placeholder 2"/>
          <p:cNvSpPr>
            <a:spLocks noGrp="1"/>
          </p:cNvSpPr>
          <p:nvPr>
            <p:ph idx="1"/>
          </p:nvPr>
        </p:nvSpPr>
        <p:spPr>
          <a:xfrm>
            <a:off x="457200" y="1524000"/>
            <a:ext cx="8229600" cy="5029200"/>
          </a:xfrm>
        </p:spPr>
        <p:txBody>
          <a:bodyPr>
            <a:normAutofit fontScale="25000" lnSpcReduction="20000"/>
          </a:bodyPr>
          <a:lstStyle/>
          <a:p>
            <a:pPr>
              <a:buNone/>
            </a:pPr>
            <a:r>
              <a:rPr lang="en-US" sz="9600" b="1" dirty="0" smtClean="0"/>
              <a:t>Video Game Careers: What career is the best for you?</a:t>
            </a:r>
            <a:endParaRPr lang="en-US" sz="9600" dirty="0" smtClean="0"/>
          </a:p>
          <a:p>
            <a:r>
              <a:rPr lang="en-US" sz="9600" b="1" dirty="0" smtClean="0"/>
              <a:t>Introduction: </a:t>
            </a:r>
            <a:r>
              <a:rPr lang="en-US" sz="9600" dirty="0" smtClean="0"/>
              <a:t>Ever wondered what career you might be suited for in the video game field? Take these quizzes and see how you score.</a:t>
            </a:r>
          </a:p>
          <a:p>
            <a:r>
              <a:rPr lang="en-US" sz="9600" b="1" dirty="0" smtClean="0"/>
              <a:t>Lesson:</a:t>
            </a:r>
            <a:endParaRPr lang="en-US" sz="9600" dirty="0" smtClean="0"/>
          </a:p>
          <a:p>
            <a:pPr marL="514350" indent="-514350">
              <a:buNone/>
            </a:pPr>
            <a:r>
              <a:rPr lang="en-US" sz="9600" dirty="0" smtClean="0"/>
              <a:t>      1.Use the Internet to take the quizzes for three of the careers that interest you.</a:t>
            </a:r>
          </a:p>
          <a:p>
            <a:pPr lvl="1"/>
            <a:r>
              <a:rPr lang="en-US" sz="9600" dirty="0" smtClean="0"/>
              <a:t>Game Producers/Managers:</a:t>
            </a:r>
          </a:p>
          <a:p>
            <a:pPr lvl="1">
              <a:buNone/>
            </a:pPr>
            <a:r>
              <a:rPr lang="en-US" sz="5600" u="sng" dirty="0" smtClean="0">
                <a:hlinkClick r:id="rId2"/>
              </a:rPr>
              <a:t>http</a:t>
            </a:r>
            <a:r>
              <a:rPr lang="en-US" sz="5600" u="sng" dirty="0" smtClean="0">
                <a:hlinkClick r:id="rId2"/>
              </a:rPr>
              <a:t>://careerplanning.about.com/library/quiz/career_quizzes/blproducer_quiz.htm</a:t>
            </a:r>
            <a:endParaRPr lang="en-US" sz="5600" dirty="0" smtClean="0"/>
          </a:p>
          <a:p>
            <a:pPr lvl="1"/>
            <a:r>
              <a:rPr lang="en-US" sz="9600" dirty="0" smtClean="0"/>
              <a:t>Game Writers</a:t>
            </a:r>
          </a:p>
          <a:p>
            <a:pPr lvl="1">
              <a:buNone/>
            </a:pPr>
            <a:r>
              <a:rPr lang="en-US" sz="5600" dirty="0" smtClean="0">
                <a:hlinkClick r:id="rId3"/>
              </a:rPr>
              <a:t>http://</a:t>
            </a:r>
            <a:r>
              <a:rPr lang="en-US" sz="5600" dirty="0" smtClean="0">
                <a:hlinkClick r:id="rId3"/>
              </a:rPr>
              <a:t>careerplanning.about.com/library/quiz/career_quizzes/blwriter_quiz.htm</a:t>
            </a:r>
            <a:endParaRPr lang="en-US" sz="5600" dirty="0" smtClean="0"/>
          </a:p>
          <a:p>
            <a:pPr lvl="1"/>
            <a:r>
              <a:rPr lang="en-US" sz="9600" dirty="0" smtClean="0"/>
              <a:t>Character Artists and Animators</a:t>
            </a:r>
          </a:p>
          <a:p>
            <a:pPr lvl="1">
              <a:buNone/>
            </a:pPr>
            <a:r>
              <a:rPr lang="en-US" sz="5600" dirty="0" smtClean="0">
                <a:hlinkClick r:id="rId4"/>
              </a:rPr>
              <a:t>http://</a:t>
            </a:r>
            <a:r>
              <a:rPr lang="en-US" sz="5600" dirty="0" smtClean="0">
                <a:hlinkClick r:id="rId4"/>
              </a:rPr>
              <a:t>careerplanning.about.com/library/quiz/career_quizzes/blanimator_quiz.htm</a:t>
            </a:r>
            <a:endParaRPr lang="en-US" sz="5600" dirty="0" smtClean="0"/>
          </a:p>
          <a:p>
            <a:pPr lvl="1"/>
            <a:r>
              <a:rPr lang="en-US" sz="9600" dirty="0" smtClean="0"/>
              <a:t>Programmers</a:t>
            </a:r>
          </a:p>
          <a:p>
            <a:pPr>
              <a:buNone/>
            </a:pPr>
            <a:r>
              <a:rPr lang="en-US" sz="5600" dirty="0" smtClean="0"/>
              <a:t>	</a:t>
            </a:r>
            <a:r>
              <a:rPr lang="en-US" sz="5600" dirty="0" smtClean="0"/>
              <a:t>   </a:t>
            </a:r>
            <a:r>
              <a:rPr lang="en-US" sz="5600" dirty="0" smtClean="0">
                <a:hlinkClick r:id="rId5"/>
              </a:rPr>
              <a:t>http</a:t>
            </a:r>
            <a:r>
              <a:rPr lang="en-US" sz="5600" dirty="0" smtClean="0">
                <a:hlinkClick r:id="rId5"/>
              </a:rPr>
              <a:t>://</a:t>
            </a:r>
            <a:r>
              <a:rPr lang="en-US" sz="5600" dirty="0" smtClean="0">
                <a:hlinkClick r:id="rId5"/>
              </a:rPr>
              <a:t>careerplanning.about.com/library/quiz/career_quizzes/blcompprogrammer_quiz.htm</a:t>
            </a:r>
            <a:endParaRPr lang="en-US" sz="5600" dirty="0" smtClean="0"/>
          </a:p>
          <a:p>
            <a:pPr>
              <a:buNone/>
            </a:pPr>
            <a:endParaRPr lang="en-US" sz="56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201.11 </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pPr>
              <a:buNone/>
            </a:pPr>
            <a:r>
              <a:rPr lang="en-US" dirty="0" smtClean="0"/>
              <a:t>	</a:t>
            </a:r>
            <a:endParaRPr lang="en-US" dirty="0" smtClean="0"/>
          </a:p>
          <a:p>
            <a:pPr lvl="1"/>
            <a:r>
              <a:rPr lang="en-US" sz="3400" dirty="0" smtClean="0"/>
              <a:t>Sound/Audio Designers</a:t>
            </a:r>
          </a:p>
          <a:p>
            <a:pPr>
              <a:buNone/>
            </a:pPr>
            <a:r>
              <a:rPr lang="en-US" dirty="0" smtClean="0"/>
              <a:t>	</a:t>
            </a:r>
            <a:r>
              <a:rPr lang="en-US" dirty="0" smtClean="0">
                <a:hlinkClick r:id="rId2"/>
              </a:rPr>
              <a:t>http</a:t>
            </a:r>
            <a:r>
              <a:rPr lang="en-US" dirty="0" smtClean="0">
                <a:hlinkClick r:id="rId2"/>
              </a:rPr>
              <a:t>://</a:t>
            </a:r>
            <a:r>
              <a:rPr lang="en-US" dirty="0" smtClean="0">
                <a:hlinkClick r:id="rId2"/>
              </a:rPr>
              <a:t>careerplanning.about.com/library/quiz/career_quizzes/blaudioeng_quiz.htm</a:t>
            </a:r>
            <a:endParaRPr lang="en-US" dirty="0" smtClean="0"/>
          </a:p>
          <a:p>
            <a:pPr lvl="1"/>
            <a:r>
              <a:rPr lang="en-US" sz="3400" dirty="0" smtClean="0"/>
              <a:t>Support Specialist</a:t>
            </a:r>
          </a:p>
          <a:p>
            <a:pPr>
              <a:buNone/>
            </a:pPr>
            <a:r>
              <a:rPr lang="en-US" dirty="0" smtClean="0"/>
              <a:t>	</a:t>
            </a:r>
            <a:r>
              <a:rPr lang="en-US" dirty="0" smtClean="0">
                <a:hlinkClick r:id="rId3"/>
              </a:rPr>
              <a:t>http</a:t>
            </a:r>
            <a:r>
              <a:rPr lang="en-US" dirty="0" smtClean="0">
                <a:hlinkClick r:id="rId3"/>
              </a:rPr>
              <a:t>://</a:t>
            </a:r>
            <a:r>
              <a:rPr lang="en-US" dirty="0" smtClean="0">
                <a:hlinkClick r:id="rId3"/>
              </a:rPr>
              <a:t>careerplanning.about.com/library/quiz/career_quizzes/blcomputersupport_quiz.htm</a:t>
            </a:r>
            <a:endParaRPr lang="en-US" dirty="0" smtClean="0"/>
          </a:p>
          <a:p>
            <a:pPr>
              <a:buNone/>
            </a:pPr>
            <a:endParaRPr lang="en-US" dirty="0" smtClean="0"/>
          </a:p>
          <a:p>
            <a:pPr marL="514350" lvl="0" indent="-514350">
              <a:buNone/>
            </a:pPr>
            <a:r>
              <a:rPr lang="en-US" dirty="0" smtClean="0"/>
              <a:t> </a:t>
            </a:r>
            <a:r>
              <a:rPr lang="en-US" dirty="0" smtClean="0"/>
              <a:t>2. </a:t>
            </a:r>
            <a:r>
              <a:rPr lang="en-US" sz="3400" dirty="0" smtClean="0"/>
              <a:t>Pick </a:t>
            </a:r>
            <a:r>
              <a:rPr lang="en-US" sz="3400" dirty="0" smtClean="0"/>
              <a:t>one of the three careers you selected and make a </a:t>
            </a:r>
            <a:r>
              <a:rPr lang="en-US" sz="3400" dirty="0" err="1" smtClean="0"/>
              <a:t>voki</a:t>
            </a:r>
            <a:r>
              <a:rPr lang="en-US" sz="3400" dirty="0" smtClean="0"/>
              <a:t> describing the career, educational background, and typical day. Also state why you would or would not like to do this career. (see video tutorial)    </a:t>
            </a:r>
            <a:r>
              <a:rPr lang="en-US" dirty="0" smtClean="0">
                <a:hlinkClick r:id="rId4"/>
              </a:rPr>
              <a:t>http://</a:t>
            </a:r>
            <a:r>
              <a:rPr lang="en-US" dirty="0" smtClean="0">
                <a:hlinkClick r:id="rId4"/>
              </a:rPr>
              <a:t>www.voki.com/create.php</a:t>
            </a:r>
            <a:endParaRPr lang="en-US" dirty="0" smtClean="0"/>
          </a:p>
          <a:p>
            <a:pPr marL="514350" lvl="0" indent="-514350">
              <a:buNone/>
            </a:pPr>
            <a:r>
              <a:rPr lang="en-US" dirty="0" smtClean="0"/>
              <a:t>3. </a:t>
            </a:r>
            <a:r>
              <a:rPr lang="en-US" sz="3400" dirty="0" smtClean="0"/>
              <a:t>Present </a:t>
            </a:r>
            <a:r>
              <a:rPr lang="en-US" sz="3400" dirty="0" smtClean="0"/>
              <a:t>your </a:t>
            </a:r>
            <a:r>
              <a:rPr lang="en-US" sz="3400" dirty="0" err="1" smtClean="0"/>
              <a:t>Voki’s</a:t>
            </a:r>
            <a:r>
              <a:rPr lang="en-US" sz="3400" dirty="0" smtClean="0"/>
              <a:t> to the class.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End of Unit 1</a:t>
            </a:r>
            <a:br>
              <a:rPr lang="en-US" dirty="0" smtClean="0"/>
            </a:br>
            <a:r>
              <a:rPr lang="en-US" dirty="0" smtClean="0"/>
              <a:t>Lesson 1</a:t>
            </a:r>
            <a:endParaRPr lang="en-US" dirty="0"/>
          </a:p>
        </p:txBody>
      </p:sp>
      <p:pic>
        <p:nvPicPr>
          <p:cNvPr id="4" name="Picture 3" descr="voki.jpg"/>
          <p:cNvPicPr>
            <a:picLocks noChangeAspect="1"/>
          </p:cNvPicPr>
          <p:nvPr/>
        </p:nvPicPr>
        <p:blipFill>
          <a:blip r:embed="rId2" cstate="print"/>
          <a:stretch>
            <a:fillRect/>
          </a:stretch>
        </p:blipFill>
        <p:spPr>
          <a:xfrm>
            <a:off x="4648200" y="1142999"/>
            <a:ext cx="3683000" cy="47473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Producers/Managers</a:t>
            </a:r>
            <a:endParaRPr lang="en-US" dirty="0"/>
          </a:p>
        </p:txBody>
      </p:sp>
      <p:sp>
        <p:nvSpPr>
          <p:cNvPr id="3" name="Subtitle 2"/>
          <p:cNvSpPr>
            <a:spLocks noGrp="1"/>
          </p:cNvSpPr>
          <p:nvPr>
            <p:ph idx="1"/>
          </p:nvPr>
        </p:nvSpPr>
        <p:spPr>
          <a:xfrm>
            <a:off x="457200" y="1600200"/>
            <a:ext cx="5867400" cy="4525963"/>
          </a:xfrm>
        </p:spPr>
        <p:txBody>
          <a:bodyPr>
            <a:normAutofit fontScale="85000" lnSpcReduction="20000"/>
          </a:bodyPr>
          <a:lstStyle/>
          <a:p>
            <a:pPr lvl="0"/>
            <a:r>
              <a:rPr lang="en-US" sz="2900" b="1" dirty="0"/>
              <a:t>Job description</a:t>
            </a:r>
            <a:r>
              <a:rPr lang="en-US" sz="2900" dirty="0"/>
              <a:t>. The producer is responsible for the overall </a:t>
            </a:r>
            <a:r>
              <a:rPr lang="en-US" sz="2900" dirty="0" smtClean="0"/>
              <a:t>game development </a:t>
            </a:r>
            <a:r>
              <a:rPr lang="en-US" sz="2900" dirty="0"/>
              <a:t> </a:t>
            </a:r>
            <a:r>
              <a:rPr lang="en-US" sz="2900" dirty="0" smtClean="0"/>
              <a:t>involving </a:t>
            </a:r>
            <a:r>
              <a:rPr lang="en-US" sz="2900" dirty="0"/>
              <a:t>coordinating the efforts of all </a:t>
            </a:r>
            <a:r>
              <a:rPr lang="en-US" sz="2900" dirty="0" smtClean="0"/>
              <a:t>team </a:t>
            </a:r>
            <a:r>
              <a:rPr lang="en-US" sz="2900" dirty="0"/>
              <a:t>members </a:t>
            </a:r>
            <a:r>
              <a:rPr lang="en-US" sz="2900" dirty="0" smtClean="0"/>
              <a:t>meeting deadlines, </a:t>
            </a:r>
            <a:r>
              <a:rPr lang="en-US" sz="2900" dirty="0"/>
              <a:t>and budget constraints. </a:t>
            </a:r>
            <a:r>
              <a:rPr lang="en-US" sz="2900" dirty="0" smtClean="0"/>
              <a:t>Handles any conflicts.</a:t>
            </a:r>
          </a:p>
          <a:p>
            <a:r>
              <a:rPr lang="en-US" sz="2900" b="1" dirty="0"/>
              <a:t>Educational Requirements.</a:t>
            </a:r>
            <a:r>
              <a:rPr lang="en-US" sz="2900" dirty="0"/>
              <a:t> </a:t>
            </a:r>
            <a:r>
              <a:rPr lang="en-US" sz="2900" dirty="0" smtClean="0"/>
              <a:t>no </a:t>
            </a:r>
            <a:r>
              <a:rPr lang="en-US" sz="2900" dirty="0"/>
              <a:t>specific educational requirements </a:t>
            </a:r>
            <a:r>
              <a:rPr lang="en-US" sz="2900" dirty="0" smtClean="0"/>
              <a:t>many </a:t>
            </a:r>
            <a:r>
              <a:rPr lang="en-US" sz="2900" dirty="0"/>
              <a:t>employers require a bachelor's degree </a:t>
            </a:r>
            <a:r>
              <a:rPr lang="en-US" sz="2900" dirty="0" smtClean="0"/>
              <a:t>with </a:t>
            </a:r>
            <a:r>
              <a:rPr lang="en-US" sz="2900" dirty="0"/>
              <a:t>years of experience. A degree in business management would be very </a:t>
            </a:r>
            <a:r>
              <a:rPr lang="en-US" sz="2900" dirty="0" smtClean="0"/>
              <a:t>useful. </a:t>
            </a:r>
            <a:r>
              <a:rPr lang="en-US" sz="2900" dirty="0"/>
              <a:t>Some colleges may offer a degree in the producing or business side of game design.  </a:t>
            </a:r>
          </a:p>
          <a:p>
            <a:pPr lvl="0"/>
            <a:endParaRPr lang="en-US" dirty="0"/>
          </a:p>
        </p:txBody>
      </p:sp>
      <p:pic>
        <p:nvPicPr>
          <p:cNvPr id="3078" name="Picture 6" descr="View details"/>
          <p:cNvPicPr>
            <a:picLocks noChangeAspect="1" noChangeArrowheads="1"/>
          </p:cNvPicPr>
          <p:nvPr/>
        </p:nvPicPr>
        <p:blipFill>
          <a:blip r:embed="rId2" cstate="print"/>
          <a:srcRect/>
          <a:stretch>
            <a:fillRect/>
          </a:stretch>
        </p:blipFill>
        <p:spPr bwMode="auto">
          <a:xfrm>
            <a:off x="6400800" y="2362200"/>
            <a:ext cx="2438401" cy="243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Producers/Managers</a:t>
            </a:r>
            <a:endParaRPr lang="en-US" dirty="0"/>
          </a:p>
        </p:txBody>
      </p:sp>
      <p:sp>
        <p:nvSpPr>
          <p:cNvPr id="3" name="Subtitle 2"/>
          <p:cNvSpPr>
            <a:spLocks noGrp="1"/>
          </p:cNvSpPr>
          <p:nvPr>
            <p:ph idx="1"/>
          </p:nvPr>
        </p:nvSpPr>
        <p:spPr>
          <a:xfrm>
            <a:off x="457200" y="1600200"/>
            <a:ext cx="8229600" cy="4876800"/>
          </a:xfrm>
        </p:spPr>
        <p:txBody>
          <a:bodyPr>
            <a:normAutofit fontScale="70000" lnSpcReduction="20000"/>
          </a:bodyPr>
          <a:lstStyle/>
          <a:p>
            <a:pPr lvl="0"/>
            <a:r>
              <a:rPr lang="en-US" sz="3600" b="1" dirty="0"/>
              <a:t>Skills necessary</a:t>
            </a:r>
            <a:endParaRPr lang="en-US" sz="3600" dirty="0"/>
          </a:p>
          <a:p>
            <a:pPr lvl="1"/>
            <a:r>
              <a:rPr lang="en-US" sz="3600" dirty="0" smtClean="0"/>
              <a:t>communication, leadership, organization, general </a:t>
            </a:r>
            <a:r>
              <a:rPr lang="en-US" sz="3600" dirty="0"/>
              <a:t>knowledge of all game development </a:t>
            </a:r>
            <a:r>
              <a:rPr lang="en-US" sz="3600" dirty="0" smtClean="0"/>
              <a:t>roles, management, and Team </a:t>
            </a:r>
            <a:r>
              <a:rPr lang="en-US" sz="3600" dirty="0"/>
              <a:t>work</a:t>
            </a:r>
          </a:p>
          <a:p>
            <a:pPr lvl="0"/>
            <a:r>
              <a:rPr lang="en-US" sz="3600" b="1" dirty="0"/>
              <a:t>Typical Day</a:t>
            </a:r>
            <a:endParaRPr lang="en-US" sz="3600" dirty="0"/>
          </a:p>
          <a:p>
            <a:pPr lvl="1"/>
            <a:r>
              <a:rPr lang="en-US" sz="3600" dirty="0"/>
              <a:t>Coordinating </a:t>
            </a:r>
            <a:r>
              <a:rPr lang="en-US" sz="3600" dirty="0" smtClean="0"/>
              <a:t>activities </a:t>
            </a:r>
            <a:r>
              <a:rPr lang="en-US" sz="3600" dirty="0"/>
              <a:t>of </a:t>
            </a:r>
            <a:r>
              <a:rPr lang="en-US" sz="3600" dirty="0" smtClean="0"/>
              <a:t>team </a:t>
            </a:r>
            <a:r>
              <a:rPr lang="en-US" sz="3600" dirty="0"/>
              <a:t>members </a:t>
            </a:r>
            <a:r>
              <a:rPr lang="en-US" sz="3600" dirty="0" smtClean="0"/>
              <a:t>- writers</a:t>
            </a:r>
            <a:r>
              <a:rPr lang="en-US" sz="3600" dirty="0"/>
              <a:t>, directors, managers, and other </a:t>
            </a:r>
            <a:r>
              <a:rPr lang="en-US" sz="3600" dirty="0" smtClean="0"/>
              <a:t>staff</a:t>
            </a:r>
            <a:endParaRPr lang="en-US" sz="3600" dirty="0"/>
          </a:p>
          <a:p>
            <a:pPr lvl="1"/>
            <a:r>
              <a:rPr lang="en-US" sz="3600" dirty="0"/>
              <a:t>Performing management duties such as checking on budget, scheduling, planning, and marketing. </a:t>
            </a:r>
          </a:p>
          <a:p>
            <a:pPr lvl="1"/>
            <a:r>
              <a:rPr lang="en-US" sz="3600" dirty="0"/>
              <a:t>Monitoring the game </a:t>
            </a:r>
            <a:r>
              <a:rPr lang="en-US" sz="3600" dirty="0" smtClean="0"/>
              <a:t>schedule</a:t>
            </a:r>
            <a:endParaRPr lang="en-US" sz="3600" dirty="0"/>
          </a:p>
          <a:p>
            <a:pPr lvl="1"/>
            <a:r>
              <a:rPr lang="en-US" sz="3600" dirty="0"/>
              <a:t>Conduct meetings </a:t>
            </a:r>
            <a:r>
              <a:rPr lang="en-US" sz="3600" dirty="0" smtClean="0"/>
              <a:t>to </a:t>
            </a:r>
            <a:r>
              <a:rPr lang="en-US" sz="3600" dirty="0"/>
              <a:t>discuss the game’s progress and to ensure all objectives are attained on time and within the budget. </a:t>
            </a:r>
          </a:p>
          <a:p>
            <a:pPr lvl="0"/>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Producers/Managers</a:t>
            </a:r>
            <a:endParaRPr lang="en-US" dirty="0"/>
          </a:p>
        </p:txBody>
      </p:sp>
      <p:sp>
        <p:nvSpPr>
          <p:cNvPr id="3" name="Subtitle 2"/>
          <p:cNvSpPr>
            <a:spLocks noGrp="1"/>
          </p:cNvSpPr>
          <p:nvPr>
            <p:ph idx="1"/>
          </p:nvPr>
        </p:nvSpPr>
        <p:spPr>
          <a:xfrm>
            <a:off x="457200" y="1600200"/>
            <a:ext cx="4267200" cy="4724400"/>
          </a:xfrm>
        </p:spPr>
        <p:txBody>
          <a:bodyPr>
            <a:normAutofit/>
          </a:bodyPr>
          <a:lstStyle/>
          <a:p>
            <a:r>
              <a:rPr lang="en-US" b="1" dirty="0"/>
              <a:t>Try this quiz </a:t>
            </a:r>
            <a:r>
              <a:rPr lang="en-US" dirty="0"/>
              <a:t>http://careerplanning.about.com/library/quiz/career_quizzes/blproducer_quiz.htm</a:t>
            </a:r>
          </a:p>
          <a:p>
            <a:pPr lvl="0"/>
            <a:endParaRPr lang="en-US" dirty="0"/>
          </a:p>
        </p:txBody>
      </p:sp>
      <p:pic>
        <p:nvPicPr>
          <p:cNvPr id="17410" name="Picture 2" descr="Businessman standing in front of a white board giving a lecture"/>
          <p:cNvPicPr>
            <a:picLocks noChangeAspect="1" noChangeArrowheads="1"/>
          </p:cNvPicPr>
          <p:nvPr/>
        </p:nvPicPr>
        <p:blipFill>
          <a:blip r:embed="rId2" cstate="print"/>
          <a:srcRect/>
          <a:stretch>
            <a:fillRect/>
          </a:stretch>
        </p:blipFill>
        <p:spPr bwMode="auto">
          <a:xfrm>
            <a:off x="4800600" y="1828800"/>
            <a:ext cx="3962402" cy="3962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Writers</a:t>
            </a:r>
            <a:r>
              <a:rPr lang="en-US" dirty="0"/>
              <a:t> </a:t>
            </a:r>
          </a:p>
        </p:txBody>
      </p:sp>
      <p:sp>
        <p:nvSpPr>
          <p:cNvPr id="3" name="Subtitle 2"/>
          <p:cNvSpPr>
            <a:spLocks noGrp="1"/>
          </p:cNvSpPr>
          <p:nvPr>
            <p:ph idx="1"/>
          </p:nvPr>
        </p:nvSpPr>
        <p:spPr/>
        <p:txBody>
          <a:bodyPr>
            <a:noAutofit/>
          </a:bodyPr>
          <a:lstStyle/>
          <a:p>
            <a:pPr lvl="0"/>
            <a:r>
              <a:rPr lang="en-US" sz="2500" b="1" dirty="0"/>
              <a:t>Job description</a:t>
            </a:r>
            <a:r>
              <a:rPr lang="en-US" sz="2500" dirty="0"/>
              <a:t>. G</a:t>
            </a:r>
            <a:r>
              <a:rPr lang="en-US" sz="2500" dirty="0" smtClean="0"/>
              <a:t>ame </a:t>
            </a:r>
            <a:r>
              <a:rPr lang="en-US" sz="2500" dirty="0"/>
              <a:t>writers research and create the fictional "</a:t>
            </a:r>
            <a:r>
              <a:rPr lang="en-US" sz="2500" dirty="0" err="1"/>
              <a:t>backstory</a:t>
            </a:r>
            <a:r>
              <a:rPr lang="en-US" sz="2500" dirty="0"/>
              <a:t>" for the </a:t>
            </a:r>
            <a:r>
              <a:rPr lang="en-US" sz="2500" dirty="0" smtClean="0"/>
              <a:t>game, </a:t>
            </a:r>
            <a:r>
              <a:rPr lang="en-US" sz="2500" dirty="0"/>
              <a:t>create the on-screen text, write the dialogue for the characters and </a:t>
            </a:r>
            <a:r>
              <a:rPr lang="en-US" sz="2500" dirty="0" smtClean="0"/>
              <a:t>voiceovers, </a:t>
            </a:r>
            <a:r>
              <a:rPr lang="en-US" sz="2500" dirty="0"/>
              <a:t>and script all the scenes including any intros or transitions. </a:t>
            </a:r>
          </a:p>
          <a:p>
            <a:pPr lvl="0"/>
            <a:r>
              <a:rPr lang="en-US" sz="2500" b="1" dirty="0"/>
              <a:t>Educational Requirements.</a:t>
            </a:r>
            <a:r>
              <a:rPr lang="en-US" sz="2500" dirty="0"/>
              <a:t> </a:t>
            </a:r>
            <a:r>
              <a:rPr lang="en-US" sz="2500" dirty="0" smtClean="0"/>
              <a:t>A degree </a:t>
            </a:r>
            <a:r>
              <a:rPr lang="en-US" sz="2500" dirty="0"/>
              <a:t>in English or creative writing is helpful, as is a background in science fiction or fantasy writing.  </a:t>
            </a:r>
          </a:p>
          <a:p>
            <a:pPr lvl="0"/>
            <a:r>
              <a:rPr lang="en-US" sz="2500" b="1" dirty="0"/>
              <a:t>Skills necessary </a:t>
            </a:r>
            <a:endParaRPr lang="en-US" sz="2500" dirty="0"/>
          </a:p>
          <a:p>
            <a:pPr lvl="1"/>
            <a:r>
              <a:rPr lang="en-US" sz="2500" dirty="0"/>
              <a:t>ability to express ideas clearly in </a:t>
            </a:r>
            <a:r>
              <a:rPr lang="en-US" sz="2500" dirty="0" smtClean="0"/>
              <a:t>writing, good judgment, creative, self motivation and curiosity</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Writers</a:t>
            </a:r>
            <a:r>
              <a:rPr lang="en-US" dirty="0"/>
              <a:t> </a:t>
            </a:r>
          </a:p>
        </p:txBody>
      </p:sp>
      <p:sp>
        <p:nvSpPr>
          <p:cNvPr id="3" name="Subtitle 2"/>
          <p:cNvSpPr>
            <a:spLocks noGrp="1"/>
          </p:cNvSpPr>
          <p:nvPr>
            <p:ph idx="1"/>
          </p:nvPr>
        </p:nvSpPr>
        <p:spPr/>
        <p:txBody>
          <a:bodyPr>
            <a:noAutofit/>
          </a:bodyPr>
          <a:lstStyle/>
          <a:p>
            <a:pPr lvl="0"/>
            <a:r>
              <a:rPr lang="en-US" sz="2500" b="1" dirty="0"/>
              <a:t>Typical Day</a:t>
            </a:r>
            <a:endParaRPr lang="en-US" sz="2500" dirty="0"/>
          </a:p>
          <a:p>
            <a:pPr lvl="1"/>
            <a:r>
              <a:rPr lang="en-US" sz="2500" dirty="0"/>
              <a:t>creating original works, stories, dialogues</a:t>
            </a:r>
          </a:p>
          <a:p>
            <a:pPr lvl="1"/>
            <a:r>
              <a:rPr lang="en-US" sz="2500" dirty="0"/>
              <a:t>gathering information and -</a:t>
            </a:r>
            <a:r>
              <a:rPr lang="en-US" sz="2500" dirty="0" smtClean="0"/>
              <a:t>proposing </a:t>
            </a:r>
            <a:r>
              <a:rPr lang="en-US" sz="2500" dirty="0"/>
              <a:t>topics </a:t>
            </a:r>
          </a:p>
          <a:p>
            <a:pPr lvl="1"/>
            <a:r>
              <a:rPr lang="en-US" sz="2500" dirty="0"/>
              <a:t>selecting and organizing the written material </a:t>
            </a:r>
          </a:p>
          <a:p>
            <a:pPr lvl="1"/>
            <a:r>
              <a:rPr lang="en-US" sz="2500" dirty="0"/>
              <a:t>Writing to express ideas and convey information</a:t>
            </a:r>
          </a:p>
          <a:p>
            <a:pPr lvl="1"/>
            <a:r>
              <a:rPr lang="en-US" sz="2500" dirty="0"/>
              <a:t>revising or rewriting material</a:t>
            </a:r>
          </a:p>
          <a:p>
            <a:pPr lvl="1"/>
            <a:r>
              <a:rPr lang="en-US" sz="2500" dirty="0"/>
              <a:t>preparing advertising </a:t>
            </a:r>
            <a:r>
              <a:rPr lang="en-US" sz="2500" dirty="0" smtClean="0"/>
              <a:t>materials</a:t>
            </a:r>
            <a:endParaRPr lang="en-US" sz="2500" dirty="0"/>
          </a:p>
          <a:p>
            <a:pPr lvl="0"/>
            <a:r>
              <a:rPr lang="en-US" sz="2500" b="1" dirty="0"/>
              <a:t>Try this quiz </a:t>
            </a:r>
            <a:r>
              <a:rPr lang="en-US" sz="2500" dirty="0"/>
              <a:t>http://careerplanning.about.com/library/quiz/career_quizzes/blwriter_quiz.htm</a:t>
            </a:r>
          </a:p>
        </p:txBody>
      </p:sp>
      <p:pic>
        <p:nvPicPr>
          <p:cNvPr id="19462" name="Picture 6" descr="C:\Documents and Settings\jonesp2\Local Settings\Temporary Internet Files\Content.IE5\9ZDGYE71\MP900408893[1].jpg"/>
          <p:cNvPicPr>
            <a:picLocks noChangeAspect="1" noChangeArrowheads="1"/>
          </p:cNvPicPr>
          <p:nvPr/>
        </p:nvPicPr>
        <p:blipFill>
          <a:blip r:embed="rId2" cstate="print"/>
          <a:srcRect/>
          <a:stretch>
            <a:fillRect/>
          </a:stretch>
        </p:blipFill>
        <p:spPr bwMode="auto">
          <a:xfrm>
            <a:off x="7162800" y="457200"/>
            <a:ext cx="1670669" cy="2519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Character Artists and </a:t>
            </a:r>
            <a:r>
              <a:rPr lang="en-US" b="1" dirty="0" smtClean="0"/>
              <a:t>Animators</a:t>
            </a:r>
            <a:endParaRPr lang="en-US" dirty="0"/>
          </a:p>
        </p:txBody>
      </p:sp>
      <p:sp>
        <p:nvSpPr>
          <p:cNvPr id="5" name="Content Placeholder 4"/>
          <p:cNvSpPr>
            <a:spLocks noGrp="1"/>
          </p:cNvSpPr>
          <p:nvPr>
            <p:ph idx="1"/>
          </p:nvPr>
        </p:nvSpPr>
        <p:spPr>
          <a:xfrm>
            <a:off x="457200" y="1600200"/>
            <a:ext cx="5410200" cy="4876800"/>
          </a:xfrm>
        </p:spPr>
        <p:txBody>
          <a:bodyPr>
            <a:normAutofit fontScale="92500" lnSpcReduction="10000"/>
          </a:bodyPr>
          <a:lstStyle/>
          <a:p>
            <a:pPr lvl="0"/>
            <a:r>
              <a:rPr lang="en-US" sz="2700" b="1" dirty="0"/>
              <a:t>Job description</a:t>
            </a:r>
            <a:r>
              <a:rPr lang="en-US" sz="2700" dirty="0"/>
              <a:t>. Character Artists work with 3D programs such as Maya or 3DS Max to create the characters, items, and background scenery necessary for a game. Animators design the motion involved with characters and design the artistic feel of the game.</a:t>
            </a:r>
          </a:p>
          <a:p>
            <a:pPr lvl="0"/>
            <a:r>
              <a:rPr lang="en-US" sz="2700" b="1" dirty="0"/>
              <a:t>Educational Requirements.</a:t>
            </a:r>
            <a:r>
              <a:rPr lang="en-US" sz="2700" dirty="0"/>
              <a:t> No degree is necessary, but most people working in this field have degrees in computer science and design. 3D modeling skills are a must.</a:t>
            </a:r>
          </a:p>
          <a:p>
            <a:endParaRPr lang="en-US" dirty="0"/>
          </a:p>
        </p:txBody>
      </p:sp>
      <p:pic>
        <p:nvPicPr>
          <p:cNvPr id="20482" name="Picture 2" descr="tsalol"/>
          <p:cNvPicPr>
            <a:picLocks noChangeAspect="1" noChangeArrowheads="1"/>
          </p:cNvPicPr>
          <p:nvPr/>
        </p:nvPicPr>
        <p:blipFill>
          <a:blip r:embed="rId2" cstate="print"/>
          <a:srcRect/>
          <a:stretch>
            <a:fillRect/>
          </a:stretch>
        </p:blipFill>
        <p:spPr bwMode="auto">
          <a:xfrm>
            <a:off x="6172200" y="2133600"/>
            <a:ext cx="2590800" cy="3124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Character Artists and </a:t>
            </a:r>
            <a:r>
              <a:rPr lang="en-US" b="1" dirty="0" smtClean="0"/>
              <a:t>Animators</a:t>
            </a:r>
            <a:endParaRPr lang="en-US" dirty="0"/>
          </a:p>
        </p:txBody>
      </p:sp>
      <p:sp>
        <p:nvSpPr>
          <p:cNvPr id="5" name="Content Placeholder 4"/>
          <p:cNvSpPr>
            <a:spLocks noGrp="1"/>
          </p:cNvSpPr>
          <p:nvPr>
            <p:ph idx="1"/>
          </p:nvPr>
        </p:nvSpPr>
        <p:spPr>
          <a:xfrm>
            <a:off x="457200" y="1600200"/>
            <a:ext cx="7848600" cy="4876800"/>
          </a:xfrm>
        </p:spPr>
        <p:txBody>
          <a:bodyPr>
            <a:normAutofit fontScale="92500" lnSpcReduction="10000"/>
          </a:bodyPr>
          <a:lstStyle/>
          <a:p>
            <a:pPr lvl="0"/>
            <a:r>
              <a:rPr lang="en-US" b="1" dirty="0"/>
              <a:t>Skills necessary </a:t>
            </a:r>
            <a:endParaRPr lang="en-US" dirty="0"/>
          </a:p>
          <a:p>
            <a:pPr lvl="1"/>
            <a:r>
              <a:rPr lang="en-US" dirty="0"/>
              <a:t>3D </a:t>
            </a:r>
            <a:r>
              <a:rPr lang="en-US" dirty="0" smtClean="0"/>
              <a:t>modeling, Self motivation, Patience, listening skills, Artistic ability and Time </a:t>
            </a:r>
            <a:r>
              <a:rPr lang="en-US" dirty="0"/>
              <a:t>management</a:t>
            </a:r>
          </a:p>
          <a:p>
            <a:pPr lvl="0"/>
            <a:r>
              <a:rPr lang="en-US" b="1" dirty="0"/>
              <a:t>Typical Day</a:t>
            </a:r>
            <a:endParaRPr lang="en-US" dirty="0"/>
          </a:p>
          <a:p>
            <a:pPr lvl="1"/>
            <a:r>
              <a:rPr lang="en-US" dirty="0"/>
              <a:t>Drawing storyboards and creating 3D models and characters</a:t>
            </a:r>
          </a:p>
          <a:p>
            <a:pPr lvl="1"/>
            <a:r>
              <a:rPr lang="en-US" dirty="0"/>
              <a:t>Animating characters and game environments</a:t>
            </a:r>
          </a:p>
          <a:p>
            <a:pPr lvl="1"/>
            <a:r>
              <a:rPr lang="en-US" dirty="0"/>
              <a:t>Working out the timing of character movements to make sure they meet the script and soundtrack requirements.</a:t>
            </a:r>
          </a:p>
          <a:p>
            <a:pPr lvl="1"/>
            <a:r>
              <a:rPr lang="en-US" dirty="0"/>
              <a:t>Working as part of a team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1208</Words>
  <Application>Microsoft Office PowerPoint</Application>
  <PresentationFormat>On-screen Show (4:3)</PresentationFormat>
  <Paragraphs>132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Unit 1</vt:lpstr>
      <vt:lpstr>Career Paths in Game Design</vt:lpstr>
      <vt:lpstr>Game Producers/Managers</vt:lpstr>
      <vt:lpstr>Game Producers/Managers</vt:lpstr>
      <vt:lpstr>Game Producers/Managers</vt:lpstr>
      <vt:lpstr>Game Writers </vt:lpstr>
      <vt:lpstr>Game Writers </vt:lpstr>
      <vt:lpstr>Character Artists and Animators</vt:lpstr>
      <vt:lpstr>Character Artists and Animators</vt:lpstr>
      <vt:lpstr>Character Artists and Animators</vt:lpstr>
      <vt:lpstr>Level Designers</vt:lpstr>
      <vt:lpstr>Level Designers</vt:lpstr>
      <vt:lpstr>Level Designers</vt:lpstr>
      <vt:lpstr>Programmers</vt:lpstr>
      <vt:lpstr>Programmers</vt:lpstr>
      <vt:lpstr>Programmers</vt:lpstr>
      <vt:lpstr>Sound/Audio Designers</vt:lpstr>
      <vt:lpstr>Sound/Audio Designers</vt:lpstr>
      <vt:lpstr>Sound/Audio Designers</vt:lpstr>
      <vt:lpstr>Support Specialist</vt:lpstr>
      <vt:lpstr>Support Specialist</vt:lpstr>
      <vt:lpstr>Support Specialist</vt:lpstr>
      <vt:lpstr>Professional Tester</vt:lpstr>
      <vt:lpstr>Professional Tester</vt:lpstr>
      <vt:lpstr>Activity 201.11 </vt:lpstr>
      <vt:lpstr>Activity 201.11 </vt:lpstr>
      <vt:lpstr>End of Unit 1 Lesson 1</vt:lpstr>
    </vt:vector>
  </TitlesOfParts>
  <Company>Guilford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jonesp2</dc:creator>
  <cp:lastModifiedBy>jonesp2</cp:lastModifiedBy>
  <cp:revision>20</cp:revision>
  <dcterms:created xsi:type="dcterms:W3CDTF">2013-01-29T13:57:23Z</dcterms:created>
  <dcterms:modified xsi:type="dcterms:W3CDTF">2013-01-30T16:32:58Z</dcterms:modified>
</cp:coreProperties>
</file>